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3" d="100"/>
          <a:sy n="23" d="100"/>
        </p:scale>
        <p:origin x="-17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02EFC-D457-A046-9A02-1CB282DD9125}" type="datetimeFigureOut">
              <a:rPr lang="en-US" smtClean="0"/>
              <a:t>2/5/16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A7FF8-766B-B34A-8CE2-24A08AA2B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14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11FA4-8CDE-C646-9B4C-F398F7C65D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64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68. </a:t>
            </a:r>
            <a:r>
              <a:rPr lang="en-US" b="1" i="1" dirty="0" err="1" smtClean="0"/>
              <a:t>Vicia</a:t>
            </a:r>
            <a:r>
              <a:rPr lang="en-US" b="1" i="1" baseline="0" dirty="0" smtClean="0"/>
              <a:t> sativa </a:t>
            </a:r>
            <a:r>
              <a:rPr lang="en-US" b="1" i="0" baseline="0" dirty="0" smtClean="0"/>
              <a:t>L.  </a:t>
            </a:r>
            <a:r>
              <a:rPr lang="en-US" b="0" i="0" baseline="0" dirty="0" smtClean="0"/>
              <a:t>B</a:t>
            </a:r>
            <a:r>
              <a:rPr lang="en-US" dirty="0" smtClean="0"/>
              <a:t>ean, </a:t>
            </a:r>
            <a:r>
              <a:rPr lang="en-US" dirty="0" err="1" smtClean="0"/>
              <a:t>lupini</a:t>
            </a:r>
            <a:r>
              <a:rPr lang="en-US" baseline="0" dirty="0" smtClean="0"/>
              <a:t> (= fava bean).  S</a:t>
            </a:r>
            <a:r>
              <a:rPr lang="en-US" dirty="0" smtClean="0"/>
              <a:t>eed coat fragment (</a:t>
            </a:r>
            <a:r>
              <a:rPr lang="en-US" dirty="0" err="1" smtClean="0"/>
              <a:t>testa</a:t>
            </a:r>
            <a:r>
              <a:rPr lang="en-US" dirty="0" smtClean="0"/>
              <a:t>), 10X.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11FA4-8CDE-C646-9B4C-F398F7C65D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240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69. Bean, </a:t>
            </a:r>
            <a:r>
              <a:rPr lang="en-US" dirty="0" err="1" smtClean="0"/>
              <a:t>lupini</a:t>
            </a:r>
            <a:r>
              <a:rPr lang="en-US" dirty="0" smtClean="0"/>
              <a:t> (fava).  Seed</a:t>
            </a:r>
            <a:r>
              <a:rPr lang="en-US" baseline="0" dirty="0" smtClean="0"/>
              <a:t> coat (</a:t>
            </a:r>
            <a:r>
              <a:rPr lang="en-US" baseline="0" dirty="0" err="1" smtClean="0"/>
              <a:t>testa</a:t>
            </a:r>
            <a:r>
              <a:rPr lang="en-US" baseline="0" dirty="0" smtClean="0"/>
              <a:t>), 25X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11FA4-8CDE-C646-9B4C-F398F7C65D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228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70. Bean, </a:t>
            </a:r>
            <a:r>
              <a:rPr lang="en-US" dirty="0" err="1" smtClean="0"/>
              <a:t>lupini</a:t>
            </a:r>
            <a:r>
              <a:rPr lang="en-US" dirty="0" smtClean="0"/>
              <a:t> (fava).  </a:t>
            </a:r>
            <a:r>
              <a:rPr lang="en-US" i="0" dirty="0" smtClean="0"/>
              <a:t>Side view of seed coat showing extreme thickness of these cells resulting in a very tough, inedible seed coat. 25X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11FA4-8CDE-C646-9B4C-F398F7C65D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87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71a. Bean, </a:t>
            </a:r>
            <a:r>
              <a:rPr lang="en-US" dirty="0" err="1" smtClean="0"/>
              <a:t>lupini</a:t>
            </a:r>
            <a:r>
              <a:rPr lang="en-US" dirty="0" smtClean="0"/>
              <a:t> (fava).  </a:t>
            </a:r>
            <a:r>
              <a:rPr lang="en-US" i="0" baseline="0" dirty="0" smtClean="0"/>
              <a:t>Isolated seed coat cells, 25X.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11FA4-8CDE-C646-9B4C-F398F7C65D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57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204A-72BE-3B41-95F5-31C5C4D7ACD4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CF59-7092-194C-BA29-29B41AB55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892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204A-72BE-3B41-95F5-31C5C4D7ACD4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CF59-7092-194C-BA29-29B41AB55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10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204A-72BE-3B41-95F5-31C5C4D7ACD4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CF59-7092-194C-BA29-29B41AB55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204A-72BE-3B41-95F5-31C5C4D7ACD4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CF59-7092-194C-BA29-29B41AB55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50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204A-72BE-3B41-95F5-31C5C4D7ACD4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CF59-7092-194C-BA29-29B41AB55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4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204A-72BE-3B41-95F5-31C5C4D7ACD4}" type="datetimeFigureOut">
              <a:rPr lang="en-US" smtClean="0"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CF59-7092-194C-BA29-29B41AB55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4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204A-72BE-3B41-95F5-31C5C4D7ACD4}" type="datetimeFigureOut">
              <a:rPr lang="en-US" smtClean="0"/>
              <a:t>2/5/16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CF59-7092-194C-BA29-29B41AB55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74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204A-72BE-3B41-95F5-31C5C4D7ACD4}" type="datetimeFigureOut">
              <a:rPr lang="en-US" smtClean="0"/>
              <a:t>2/5/16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CF59-7092-194C-BA29-29B41AB55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66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204A-72BE-3B41-95F5-31C5C4D7ACD4}" type="datetimeFigureOut">
              <a:rPr lang="en-US" smtClean="0"/>
              <a:t>2/5/16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CF59-7092-194C-BA29-29B41AB55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204A-72BE-3B41-95F5-31C5C4D7ACD4}" type="datetimeFigureOut">
              <a:rPr lang="en-US" smtClean="0"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CF59-7092-194C-BA29-29B41AB55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93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204A-72BE-3B41-95F5-31C5C4D7ACD4}" type="datetimeFigureOut">
              <a:rPr lang="en-US" smtClean="0"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CF59-7092-194C-BA29-29B41AB55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30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3204A-72BE-3B41-95F5-31C5C4D7ACD4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FCF59-7092-194C-BA29-29B41AB55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4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575" y="290286"/>
            <a:ext cx="81511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Photomicrographs of Plant foods  </a:t>
            </a:r>
          </a:p>
          <a:p>
            <a:endParaRPr lang="en-US" sz="4000" b="1" dirty="0" smtClean="0">
              <a:solidFill>
                <a:srgbClr val="FFFF00"/>
              </a:solidFill>
            </a:endParaRPr>
          </a:p>
          <a:p>
            <a:r>
              <a:rPr lang="en-US" sz="4000" b="1" dirty="0">
                <a:solidFill>
                  <a:srgbClr val="FFFF00"/>
                </a:solidFill>
              </a:rPr>
              <a:t>	</a:t>
            </a:r>
            <a:r>
              <a:rPr lang="en-US" sz="4000" b="1" dirty="0" smtClean="0">
                <a:solidFill>
                  <a:srgbClr val="FFFF00"/>
                </a:solidFill>
              </a:rPr>
              <a:t>Bean: </a:t>
            </a:r>
            <a:r>
              <a:rPr lang="en-US" sz="4000" b="1" dirty="0" err="1" smtClean="0">
                <a:solidFill>
                  <a:srgbClr val="FFFF00"/>
                </a:solidFill>
              </a:rPr>
              <a:t>Lupini</a:t>
            </a:r>
            <a:r>
              <a:rPr lang="en-US" sz="4000" b="1" dirty="0" smtClean="0">
                <a:solidFill>
                  <a:srgbClr val="FFFF00"/>
                </a:solidFill>
              </a:rPr>
              <a:t> (Fava)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97200" y="4600432"/>
            <a:ext cx="4572000" cy="175432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Permission to reproduce original photomicrographs used to make this  collection may be obtained from </a:t>
            </a:r>
          </a:p>
          <a:p>
            <a:r>
              <a:rPr lang="en-US" b="1" dirty="0">
                <a:solidFill>
                  <a:srgbClr val="FFFF00"/>
                </a:solidFill>
              </a:rPr>
              <a:t>  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Dr. David O. Norris at</a:t>
            </a:r>
          </a:p>
          <a:p>
            <a:r>
              <a:rPr lang="en-US" b="1" i="1" dirty="0">
                <a:solidFill>
                  <a:srgbClr val="FFFF00"/>
                </a:solidFill>
              </a:rPr>
              <a:t>   </a:t>
            </a:r>
            <a:r>
              <a:rPr lang="en-US" b="1" i="1" dirty="0" err="1">
                <a:solidFill>
                  <a:srgbClr val="FFFF00"/>
                </a:solidFill>
              </a:rPr>
              <a:t>david.norris@colorado.edu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0148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ean lupini coat 9 10X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9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ean lupini coat 9 25X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317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n lupini coat 25X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960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eab pupini coat 8 25X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065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Macintosh PowerPoint</Application>
  <PresentationFormat>On-screen Show (4:3)</PresentationFormat>
  <Paragraphs>16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O. Norris</dc:creator>
  <cp:lastModifiedBy>David O. Norris</cp:lastModifiedBy>
  <cp:revision>1</cp:revision>
  <dcterms:created xsi:type="dcterms:W3CDTF">2016-02-05T19:11:49Z</dcterms:created>
  <dcterms:modified xsi:type="dcterms:W3CDTF">2016-02-05T19:12:31Z</dcterms:modified>
</cp:coreProperties>
</file>